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27" autoAdjust="0"/>
    <p:restoredTop sz="86434" autoAdjust="0"/>
  </p:normalViewPr>
  <p:slideViewPr>
    <p:cSldViewPr>
      <p:cViewPr varScale="1">
        <p:scale>
          <a:sx n="58" d="100"/>
          <a:sy n="58" d="100"/>
        </p:scale>
        <p:origin x="90" y="618"/>
      </p:cViewPr>
      <p:guideLst>
        <p:guide orient="horz" pos="2160"/>
        <p:guide pos="2880"/>
      </p:guideLst>
    </p:cSldViewPr>
  </p:slideViewPr>
  <p:outlineViewPr>
    <p:cViewPr>
      <p:scale>
        <a:sx n="33" d="100"/>
        <a:sy n="33" d="100"/>
      </p:scale>
      <p:origin x="0" y="-45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63D370D-CFBE-43F8-B0EE-5EB2E8440694}" type="datetimeFigureOut">
              <a:rPr lang="en-US" smtClean="0"/>
              <a:t>4/19/2018</a:t>
            </a:fld>
            <a:endParaRPr lang="en-US"/>
          </a:p>
        </p:txBody>
      </p:sp>
      <p:sp>
        <p:nvSpPr>
          <p:cNvPr id="8" name="Slide Number Placeholder 7"/>
          <p:cNvSpPr>
            <a:spLocks noGrp="1"/>
          </p:cNvSpPr>
          <p:nvPr>
            <p:ph type="sldNum" sz="quarter" idx="11"/>
          </p:nvPr>
        </p:nvSpPr>
        <p:spPr/>
        <p:txBody>
          <a:bodyPr/>
          <a:lstStyle/>
          <a:p>
            <a:fld id="{1CE0B7C4-A85A-4C6A-8E7F-24B6F8A64ED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D370D-CFBE-43F8-B0EE-5EB2E8440694}"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0B7C4-A85A-4C6A-8E7F-24B6F8A64E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D370D-CFBE-43F8-B0EE-5EB2E8440694}"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0B7C4-A85A-4C6A-8E7F-24B6F8A64E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63D370D-CFBE-43F8-B0EE-5EB2E8440694}"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0B7C4-A85A-4C6A-8E7F-24B6F8A64E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D370D-CFBE-43F8-B0EE-5EB2E8440694}"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0B7C4-A85A-4C6A-8E7F-24B6F8A64EDA}"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63D370D-CFBE-43F8-B0EE-5EB2E8440694}"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0B7C4-A85A-4C6A-8E7F-24B6F8A64EDA}"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3D370D-CFBE-43F8-B0EE-5EB2E8440694}"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E0B7C4-A85A-4C6A-8E7F-24B6F8A64EDA}"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3D370D-CFBE-43F8-B0EE-5EB2E8440694}"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E0B7C4-A85A-4C6A-8E7F-24B6F8A64E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D370D-CFBE-43F8-B0EE-5EB2E8440694}"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E0B7C4-A85A-4C6A-8E7F-24B6F8A64E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D370D-CFBE-43F8-B0EE-5EB2E8440694}"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0B7C4-A85A-4C6A-8E7F-24B6F8A64E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D370D-CFBE-43F8-B0EE-5EB2E8440694}"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0B7C4-A85A-4C6A-8E7F-24B6F8A64E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63D370D-CFBE-43F8-B0EE-5EB2E8440694}" type="datetimeFigureOut">
              <a:rPr lang="en-US" smtClean="0"/>
              <a:t>4/19/2018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CE0B7C4-A85A-4C6A-8E7F-24B6F8A64EDA}"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Subrecipient</a:t>
            </a:r>
            <a:r>
              <a:rPr lang="en-US" dirty="0" smtClean="0"/>
              <a:t> Contracts</a:t>
            </a:r>
            <a:endParaRPr lang="en-US" dirty="0"/>
          </a:p>
        </p:txBody>
      </p:sp>
      <p:sp>
        <p:nvSpPr>
          <p:cNvPr id="5" name="Content Placeholder 4"/>
          <p:cNvSpPr>
            <a:spLocks noGrp="1"/>
          </p:cNvSpPr>
          <p:nvPr>
            <p:ph idx="1"/>
          </p:nvPr>
        </p:nvSpPr>
        <p:spPr/>
        <p:txBody>
          <a:bodyPr/>
          <a:lstStyle/>
          <a:p>
            <a:endParaRPr lang="en-US" dirty="0" smtClean="0"/>
          </a:p>
          <a:p>
            <a:pPr marL="0" indent="0" algn="ctr">
              <a:buNone/>
            </a:pPr>
            <a:r>
              <a:rPr lang="en-US" sz="4000" dirty="0" smtClean="0"/>
              <a:t>AEL Business Meeting</a:t>
            </a:r>
          </a:p>
          <a:p>
            <a:pPr marL="0" indent="0" algn="ctr">
              <a:buNone/>
            </a:pPr>
            <a:r>
              <a:rPr lang="en-US" sz="4000" dirty="0" smtClean="0"/>
              <a:t>September, 2016</a:t>
            </a:r>
          </a:p>
          <a:p>
            <a:pPr marL="0" indent="0" algn="ctr">
              <a:buNone/>
            </a:pPr>
            <a:r>
              <a:rPr lang="en-US" sz="4000" dirty="0" smtClean="0"/>
              <a:t>Nancy Crawford</a:t>
            </a:r>
          </a:p>
          <a:p>
            <a:pPr marL="0" indent="0" algn="ctr">
              <a:buNone/>
            </a:pPr>
            <a:r>
              <a:rPr lang="en-US" sz="4000" dirty="0" smtClean="0"/>
              <a:t>ncrawford@lcotyler.org</a:t>
            </a:r>
            <a:endParaRPr lang="en-US" sz="4000" dirty="0"/>
          </a:p>
        </p:txBody>
      </p:sp>
    </p:spTree>
    <p:extLst>
      <p:ext uri="{BB962C8B-B14F-4D97-AF65-F5344CB8AC3E}">
        <p14:creationId xmlns:p14="http://schemas.microsoft.com/office/powerpoint/2010/main" val="3442976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Articles</a:t>
            </a:r>
            <a:endParaRPr lang="en-US" dirty="0"/>
          </a:p>
        </p:txBody>
      </p:sp>
      <p:sp>
        <p:nvSpPr>
          <p:cNvPr id="3" name="Content Placeholder 2"/>
          <p:cNvSpPr>
            <a:spLocks noGrp="1"/>
          </p:cNvSpPr>
          <p:nvPr>
            <p:ph idx="1"/>
          </p:nvPr>
        </p:nvSpPr>
        <p:spPr/>
        <p:txBody>
          <a:bodyPr/>
          <a:lstStyle/>
          <a:p>
            <a:r>
              <a:rPr lang="en-US" sz="3200" dirty="0" smtClean="0"/>
              <a:t>Article IV—Records and Audits</a:t>
            </a:r>
          </a:p>
          <a:p>
            <a:r>
              <a:rPr lang="en-US" sz="3200" dirty="0" smtClean="0"/>
              <a:t>Article V—Responsibilities of LCOT</a:t>
            </a:r>
          </a:p>
          <a:p>
            <a:r>
              <a:rPr lang="en-US" sz="3200" dirty="0" smtClean="0"/>
              <a:t>Article VI—Subcontracting and Assignment</a:t>
            </a:r>
          </a:p>
          <a:p>
            <a:r>
              <a:rPr lang="en-US" sz="3200" dirty="0" smtClean="0"/>
              <a:t>Article VII—Key Personnel</a:t>
            </a:r>
          </a:p>
          <a:p>
            <a:r>
              <a:rPr lang="en-US" sz="3200" dirty="0" smtClean="0"/>
              <a:t>Article VIII—Termination</a:t>
            </a:r>
          </a:p>
          <a:p>
            <a:r>
              <a:rPr lang="en-US" sz="3200" dirty="0" smtClean="0"/>
              <a:t>Article IX—Changes</a:t>
            </a:r>
          </a:p>
          <a:p>
            <a:pPr marL="0" indent="0">
              <a:buNone/>
            </a:pPr>
            <a:endParaRPr lang="en-US" dirty="0" smtClean="0"/>
          </a:p>
        </p:txBody>
      </p:sp>
    </p:spTree>
    <p:extLst>
      <p:ext uri="{BB962C8B-B14F-4D97-AF65-F5344CB8AC3E}">
        <p14:creationId xmlns:p14="http://schemas.microsoft.com/office/powerpoint/2010/main" val="1686661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Recommended Elements of a Subcontract</a:t>
            </a:r>
            <a:endParaRPr lang="en-US" dirty="0"/>
          </a:p>
        </p:txBody>
      </p:sp>
      <p:sp>
        <p:nvSpPr>
          <p:cNvPr id="5" name="Content Placeholder 4"/>
          <p:cNvSpPr>
            <a:spLocks noGrp="1"/>
          </p:cNvSpPr>
          <p:nvPr>
            <p:ph idx="1"/>
          </p:nvPr>
        </p:nvSpPr>
        <p:spPr/>
        <p:txBody>
          <a:bodyPr>
            <a:normAutofit/>
          </a:bodyPr>
          <a:lstStyle/>
          <a:p>
            <a:r>
              <a:rPr lang="en-US" dirty="0" smtClean="0"/>
              <a:t>Funding Authority</a:t>
            </a:r>
          </a:p>
          <a:p>
            <a:r>
              <a:rPr lang="en-US" dirty="0" smtClean="0"/>
              <a:t>Period of Performance</a:t>
            </a:r>
          </a:p>
          <a:p>
            <a:r>
              <a:rPr lang="en-US" dirty="0" smtClean="0"/>
              <a:t>Funding Amount (up to)</a:t>
            </a:r>
          </a:p>
          <a:p>
            <a:r>
              <a:rPr lang="en-US" dirty="0" smtClean="0"/>
              <a:t>Statement of Work</a:t>
            </a:r>
          </a:p>
          <a:p>
            <a:r>
              <a:rPr lang="en-US" dirty="0" smtClean="0"/>
              <a:t>Responsibility of Grant Recipient to subcontractor</a:t>
            </a:r>
          </a:p>
          <a:p>
            <a:r>
              <a:rPr lang="en-US" dirty="0" smtClean="0"/>
              <a:t>Administrative personnel</a:t>
            </a:r>
          </a:p>
          <a:p>
            <a:r>
              <a:rPr lang="en-US" dirty="0" smtClean="0"/>
              <a:t>Monitoring</a:t>
            </a:r>
            <a:endParaRPr lang="en-US" dirty="0"/>
          </a:p>
        </p:txBody>
      </p:sp>
    </p:spTree>
    <p:extLst>
      <p:ext uri="{BB962C8B-B14F-4D97-AF65-F5344CB8AC3E}">
        <p14:creationId xmlns:p14="http://schemas.microsoft.com/office/powerpoint/2010/main" val="463008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Elements of a Subcontract</a:t>
            </a:r>
            <a:endParaRPr lang="en-US" dirty="0"/>
          </a:p>
        </p:txBody>
      </p:sp>
      <p:sp>
        <p:nvSpPr>
          <p:cNvPr id="3" name="Content Placeholder 2"/>
          <p:cNvSpPr>
            <a:spLocks noGrp="1"/>
          </p:cNvSpPr>
          <p:nvPr>
            <p:ph idx="1"/>
          </p:nvPr>
        </p:nvSpPr>
        <p:spPr/>
        <p:txBody>
          <a:bodyPr/>
          <a:lstStyle/>
          <a:p>
            <a:r>
              <a:rPr lang="en-US" dirty="0" smtClean="0"/>
              <a:t>Termination of contract</a:t>
            </a:r>
          </a:p>
          <a:p>
            <a:r>
              <a:rPr lang="en-US" dirty="0" smtClean="0"/>
              <a:t>Contract amendments</a:t>
            </a:r>
          </a:p>
          <a:p>
            <a:r>
              <a:rPr lang="en-US" dirty="0" smtClean="0"/>
              <a:t>Certification and assurances as needed</a:t>
            </a:r>
          </a:p>
          <a:p>
            <a:r>
              <a:rPr lang="en-US" dirty="0" smtClean="0"/>
              <a:t>Any requirement of the grant recipients’ agency to the subcontractor</a:t>
            </a:r>
          </a:p>
          <a:p>
            <a:r>
              <a:rPr lang="en-US" dirty="0" smtClean="0"/>
              <a:t>Signed by signatory authority of both entities</a:t>
            </a:r>
          </a:p>
          <a:p>
            <a:r>
              <a:rPr lang="en-US" dirty="0" smtClean="0"/>
              <a:t>Budget</a:t>
            </a:r>
            <a:endParaRPr lang="en-US" dirty="0"/>
          </a:p>
        </p:txBody>
      </p:sp>
    </p:spTree>
    <p:extLst>
      <p:ext uri="{BB962C8B-B14F-4D97-AF65-F5344CB8AC3E}">
        <p14:creationId xmlns:p14="http://schemas.microsoft.com/office/powerpoint/2010/main" val="3370445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Work</a:t>
            </a:r>
            <a:endParaRPr lang="en-US" dirty="0"/>
          </a:p>
        </p:txBody>
      </p:sp>
      <p:sp>
        <p:nvSpPr>
          <p:cNvPr id="3" name="Content Placeholder 2"/>
          <p:cNvSpPr>
            <a:spLocks noGrp="1"/>
          </p:cNvSpPr>
          <p:nvPr>
            <p:ph idx="1"/>
          </p:nvPr>
        </p:nvSpPr>
        <p:spPr/>
        <p:txBody>
          <a:bodyPr/>
          <a:lstStyle/>
          <a:p>
            <a:r>
              <a:rPr lang="en-US" b="1" u="sng" dirty="0"/>
              <a:t>ARTICLE I – STATEMENT OF WORK  0816AEL002</a:t>
            </a:r>
            <a:endParaRPr lang="en-US" dirty="0"/>
          </a:p>
          <a:p>
            <a:pPr lvl="0"/>
            <a:r>
              <a:rPr lang="en-US" b="1" dirty="0"/>
              <a:t> INTRODUCTION</a:t>
            </a:r>
            <a:r>
              <a:rPr lang="en-US" dirty="0"/>
              <a:t>: AC shall be a sub-recipient as defined in OMB Circular A-133, sections 105 and 210, in the LCOT East Texas Consortium TWC adult education grant, contract number 0816AEL002.  AC shall exercise all due effort to carry out the program design described in TWC contract number 0816AEL002 in Southern Cherokee County, Wells and Alto ISD.  </a:t>
            </a:r>
          </a:p>
          <a:p>
            <a:endParaRPr lang="en-US" dirty="0"/>
          </a:p>
        </p:txBody>
      </p:sp>
    </p:spTree>
    <p:extLst>
      <p:ext uri="{BB962C8B-B14F-4D97-AF65-F5344CB8AC3E}">
        <p14:creationId xmlns:p14="http://schemas.microsoft.com/office/powerpoint/2010/main" val="1039765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of Performance and Allocations</a:t>
            </a:r>
            <a:endParaRPr lang="en-US" dirty="0"/>
          </a:p>
        </p:txBody>
      </p:sp>
      <p:sp>
        <p:nvSpPr>
          <p:cNvPr id="3" name="Content Placeholder 2"/>
          <p:cNvSpPr>
            <a:spLocks noGrp="1"/>
          </p:cNvSpPr>
          <p:nvPr>
            <p:ph idx="1"/>
          </p:nvPr>
        </p:nvSpPr>
        <p:spPr/>
        <p:txBody>
          <a:bodyPr>
            <a:normAutofit fontScale="92500"/>
          </a:bodyPr>
          <a:lstStyle/>
          <a:p>
            <a:r>
              <a:rPr lang="en-US" b="1" u="sng" dirty="0"/>
              <a:t>ARTICLE II – PERIOD OF PERFORMANCE and ALLOCATION</a:t>
            </a:r>
            <a:endParaRPr lang="en-US" dirty="0"/>
          </a:p>
          <a:p>
            <a:r>
              <a:rPr lang="en-US" dirty="0"/>
              <a:t>The authorized period of performance of the sub-agreement is from July 1, 2016 through June 30, 2017. </a:t>
            </a:r>
          </a:p>
          <a:p>
            <a:r>
              <a:rPr lang="en-US" dirty="0"/>
              <a:t>AEL State and TANF begin September 30, 2016 and end on June 30, 2017. The 16/17 total allocation is $16,551 (without performance funding).  This amount is categorized by funding source on AC’s 16-17 Financial EXCEL.  </a:t>
            </a:r>
            <a:r>
              <a:rPr lang="en-US" b="1" dirty="0"/>
              <a:t> </a:t>
            </a:r>
            <a:r>
              <a:rPr lang="en-US" dirty="0"/>
              <a:t>Additionally, AC will receive performance based funding as shown below:</a:t>
            </a:r>
          </a:p>
          <a:p>
            <a:pPr lvl="0"/>
            <a:r>
              <a:rPr lang="en-US" dirty="0"/>
              <a:t>$313 if they meet the Performance Measure of having 15 students enrolled who have 12 hours by December 31, 2016.</a:t>
            </a:r>
          </a:p>
          <a:p>
            <a:endParaRPr lang="en-US" dirty="0"/>
          </a:p>
        </p:txBody>
      </p:sp>
    </p:spTree>
    <p:extLst>
      <p:ext uri="{BB962C8B-B14F-4D97-AF65-F5344CB8AC3E}">
        <p14:creationId xmlns:p14="http://schemas.microsoft.com/office/powerpoint/2010/main" val="3919038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smtClean="0"/>
              <a:t>Cost Table</a:t>
            </a:r>
            <a:endParaRPr lang="en-US" dirty="0"/>
          </a:p>
        </p:txBody>
      </p:sp>
      <p:graphicFrame>
        <p:nvGraphicFramePr>
          <p:cNvPr id="5" name="Content Placeholder 4" title="Table"/>
          <p:cNvGraphicFramePr>
            <a:graphicFrameLocks noGrp="1"/>
          </p:cNvGraphicFramePr>
          <p:nvPr>
            <p:ph idx="1"/>
            <p:extLst>
              <p:ext uri="{D42A27DB-BD31-4B8C-83A1-F6EECF244321}">
                <p14:modId xmlns:p14="http://schemas.microsoft.com/office/powerpoint/2010/main" val="1307120405"/>
              </p:ext>
            </p:extLst>
          </p:nvPr>
        </p:nvGraphicFramePr>
        <p:xfrm>
          <a:off x="457200" y="1824947"/>
          <a:ext cx="8229600" cy="4076469"/>
        </p:xfrm>
        <a:graphic>
          <a:graphicData uri="http://schemas.openxmlformats.org/drawingml/2006/table">
            <a:tbl>
              <a:tblPr firstRow="1">
                <a:tableStyleId>{5C22544A-7EE6-4342-B048-85BDC9FD1C3A}</a:tableStyleId>
              </a:tblPr>
              <a:tblGrid>
                <a:gridCol w="180375"/>
                <a:gridCol w="1567006"/>
                <a:gridCol w="766593"/>
                <a:gridCol w="777866"/>
                <a:gridCol w="744046"/>
                <a:gridCol w="676405"/>
                <a:gridCol w="946968"/>
                <a:gridCol w="890601"/>
                <a:gridCol w="924421"/>
                <a:gridCol w="755319"/>
              </a:tblGrid>
              <a:tr h="202922">
                <a:tc>
                  <a:txBody>
                    <a:bodyPr/>
                    <a:lstStyle/>
                    <a:p>
                      <a:pPr algn="l" fontAlgn="b"/>
                      <a:endParaRPr lang="en-US" sz="1200" b="1" i="0" u="none" strike="noStrike">
                        <a:solidFill>
                          <a:srgbClr val="000000"/>
                        </a:solidFill>
                        <a:effectLst/>
                        <a:latin typeface="Arial"/>
                      </a:endParaRPr>
                    </a:p>
                  </a:txBody>
                  <a:tcPr marL="5637" marR="5637" marT="5637" marB="0" anchor="b"/>
                </a:tc>
                <a:tc>
                  <a:txBody>
                    <a:bodyPr/>
                    <a:lstStyle/>
                    <a:p>
                      <a:pPr algn="l" fontAlgn="b"/>
                      <a:endParaRPr lang="en-US" sz="1200" b="1" i="0" u="none" strike="noStrike">
                        <a:solidFill>
                          <a:srgbClr val="000000"/>
                        </a:solidFill>
                        <a:effectLst/>
                        <a:latin typeface="Arial"/>
                      </a:endParaRPr>
                    </a:p>
                  </a:txBody>
                  <a:tcPr marL="5637" marR="5637" marT="5637" marB="0" anchor="b"/>
                </a:tc>
                <a:tc>
                  <a:txBody>
                    <a:bodyPr/>
                    <a:lstStyle/>
                    <a:p>
                      <a:pPr algn="l" fontAlgn="b"/>
                      <a:endParaRPr lang="en-US" sz="1200" b="1" i="0" u="none" strike="noStrike">
                        <a:solidFill>
                          <a:srgbClr val="000000"/>
                        </a:solidFill>
                        <a:effectLst/>
                        <a:latin typeface="Arial"/>
                      </a:endParaRPr>
                    </a:p>
                  </a:txBody>
                  <a:tcPr marL="5637" marR="5637" marT="5637" marB="0" anchor="b"/>
                </a:tc>
                <a:tc>
                  <a:txBody>
                    <a:bodyPr/>
                    <a:lstStyle/>
                    <a:p>
                      <a:pPr algn="l" fontAlgn="b"/>
                      <a:endParaRPr lang="en-US" sz="12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ctr" fontAlgn="b"/>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00"/>
                        </a:solidFill>
                        <a:effectLst/>
                        <a:latin typeface="Arial"/>
                      </a:endParaRPr>
                    </a:p>
                  </a:txBody>
                  <a:tcPr marL="5637" marR="5637" marT="5637" marB="0" anchor="b"/>
                </a:tc>
              </a:tr>
              <a:tr h="146555">
                <a:tc>
                  <a:txBody>
                    <a:bodyPr/>
                    <a:lstStyle/>
                    <a:p>
                      <a:pPr algn="l" fontAlgn="b"/>
                      <a:r>
                        <a:rPr lang="en-US" sz="900" u="none" strike="noStrike">
                          <a:effectLst/>
                        </a:rPr>
                        <a:t> </a:t>
                      </a:r>
                      <a:endParaRPr lang="en-US" sz="900" b="1" i="0" u="none" strike="noStrike">
                        <a:solidFill>
                          <a:srgbClr val="FF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FF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FF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FF0000"/>
                        </a:solidFill>
                        <a:effectLst/>
                        <a:latin typeface="Arial"/>
                      </a:endParaRPr>
                    </a:p>
                  </a:txBody>
                  <a:tcPr marL="5637" marR="5637" marT="5637" marB="0" anchor="b"/>
                </a:tc>
                <a:tc>
                  <a:txBody>
                    <a:bodyPr/>
                    <a:lstStyle/>
                    <a:p>
                      <a:pPr algn="l" fontAlgn="b"/>
                      <a:r>
                        <a:rPr lang="en-US" sz="700" u="none" strike="noStrike">
                          <a:effectLst/>
                        </a:rPr>
                        <a:t> </a:t>
                      </a:r>
                      <a:endParaRPr lang="en-US" sz="700" b="1" i="0" u="none" strike="noStrike">
                        <a:solidFill>
                          <a:srgbClr val="FF0000"/>
                        </a:solidFill>
                        <a:effectLst/>
                        <a:latin typeface="Arial"/>
                      </a:endParaRPr>
                    </a:p>
                  </a:txBody>
                  <a:tcPr marL="5637" marR="5637" marT="5637" marB="0" anchor="b"/>
                </a:tc>
                <a:tc>
                  <a:txBody>
                    <a:bodyPr/>
                    <a:lstStyle/>
                    <a:p>
                      <a:pPr algn="l" fontAlgn="b"/>
                      <a:r>
                        <a:rPr lang="en-US" sz="700" u="none" strike="noStrike">
                          <a:effectLst/>
                        </a:rPr>
                        <a:t> </a:t>
                      </a:r>
                      <a:endParaRPr lang="en-US" sz="700" b="1" i="0" u="none" strike="noStrike">
                        <a:solidFill>
                          <a:srgbClr val="FF0000"/>
                        </a:solidFill>
                        <a:effectLst/>
                        <a:latin typeface="Arial"/>
                      </a:endParaRPr>
                    </a:p>
                  </a:txBody>
                  <a:tcPr marL="5637" marR="5637" marT="5637" marB="0" anchor="b"/>
                </a:tc>
                <a:tc>
                  <a:txBody>
                    <a:bodyPr/>
                    <a:lstStyle/>
                    <a:p>
                      <a:pPr algn="l" fontAlgn="b"/>
                      <a:r>
                        <a:rPr lang="en-US" sz="700" u="none" strike="noStrike" dirty="0">
                          <a:effectLst/>
                        </a:rPr>
                        <a:t> </a:t>
                      </a:r>
                      <a:endParaRPr lang="en-US" sz="700" b="1" i="0" u="none" strike="noStrike" dirty="0">
                        <a:solidFill>
                          <a:srgbClr val="FF0000"/>
                        </a:solidFill>
                        <a:effectLst/>
                        <a:latin typeface="Arial"/>
                      </a:endParaRPr>
                    </a:p>
                  </a:txBody>
                  <a:tcPr marL="5637" marR="5637" marT="5637" marB="0" anchor="b"/>
                </a:tc>
                <a:tc>
                  <a:txBody>
                    <a:bodyPr/>
                    <a:lstStyle/>
                    <a:p>
                      <a:pPr algn="ctr" fontAlgn="b"/>
                      <a:r>
                        <a:rPr lang="en-US" sz="900" u="none" strike="noStrike" dirty="0">
                          <a:effectLst/>
                        </a:rPr>
                        <a:t> </a:t>
                      </a:r>
                      <a:endParaRPr lang="en-US" sz="900" b="0" i="0" u="none" strike="noStrike" dirty="0">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00"/>
                        </a:solidFill>
                        <a:effectLst/>
                        <a:latin typeface="Arial"/>
                      </a:endParaRPr>
                    </a:p>
                  </a:txBody>
                  <a:tcPr marL="5637" marR="5637" marT="5637" marB="0" anchor="b"/>
                </a:tc>
              </a:tr>
              <a:tr h="146555">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ctr" fontAlgn="b"/>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00"/>
                        </a:solidFill>
                        <a:effectLst/>
                        <a:latin typeface="Arial"/>
                      </a:endParaRPr>
                    </a:p>
                  </a:txBody>
                  <a:tcPr marL="5637" marR="5637" marT="5637" marB="0" anchor="b"/>
                </a:tc>
              </a:tr>
              <a:tr h="174738">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0"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r>
              <a:tr h="146555">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Original from</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2% Holdback</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Amendment</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Holdback</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Adjusted</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800" u="none" strike="noStrike">
                          <a:effectLst/>
                        </a:rPr>
                        <a:t> </a:t>
                      </a:r>
                      <a:endParaRPr lang="en-US" sz="8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 TOTAL </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Budget</a:t>
                      </a:r>
                      <a:endParaRPr lang="en-US" sz="900" b="1" i="0" u="none" strike="noStrike">
                        <a:solidFill>
                          <a:srgbClr val="000000"/>
                        </a:solidFill>
                        <a:effectLst/>
                        <a:latin typeface="Arial"/>
                      </a:endParaRPr>
                    </a:p>
                  </a:txBody>
                  <a:tcPr marL="5637" marR="5637" marT="5637" marB="0" anchor="b"/>
                </a:tc>
              </a:tr>
              <a:tr h="586218">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TWC</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For 502 students w/ 12 hrs by 12/31/16</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700" u="none" strike="noStrike">
                          <a:effectLst/>
                        </a:rPr>
                        <a:t> </a:t>
                      </a:r>
                      <a:endParaRPr lang="en-US" sz="7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 Returned </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 Budget  </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 JULY </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 ALL EXPENSES </a:t>
                      </a:r>
                      <a:endParaRPr lang="en-US" sz="900" b="1" i="0" u="none" strike="noStrike">
                        <a:solidFill>
                          <a:srgbClr val="000000"/>
                        </a:solidFill>
                        <a:effectLst/>
                        <a:latin typeface="Arial"/>
                      </a:endParaRPr>
                    </a:p>
                  </a:txBody>
                  <a:tcPr marL="5637" marR="5637" marT="5637" marB="0" anchor="b"/>
                </a:tc>
                <a:tc>
                  <a:txBody>
                    <a:bodyPr/>
                    <a:lstStyle/>
                    <a:p>
                      <a:pPr algn="ctr" fontAlgn="b"/>
                      <a:r>
                        <a:rPr lang="en-US" sz="900" u="none" strike="noStrike">
                          <a:effectLst/>
                        </a:rPr>
                        <a:t>Remaining</a:t>
                      </a:r>
                      <a:endParaRPr lang="en-US" sz="900" b="1" i="0" u="none" strike="noStrike">
                        <a:solidFill>
                          <a:srgbClr val="000000"/>
                        </a:solidFill>
                        <a:effectLst/>
                        <a:latin typeface="Arial"/>
                      </a:endParaRPr>
                    </a:p>
                  </a:txBody>
                  <a:tcPr marL="5637" marR="5637" marT="5637" marB="0" anchor="b"/>
                </a:tc>
              </a:tr>
              <a:tr h="146555">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1" i="0" u="none" strike="noStrike">
                        <a:solidFill>
                          <a:srgbClr val="000000"/>
                        </a:solidFill>
                        <a:effectLst/>
                        <a:latin typeface="Arial"/>
                      </a:endParaRPr>
                    </a:p>
                  </a:txBody>
                  <a:tcPr marL="5637" marR="5637" marT="5637" marB="0" anchor="b"/>
                </a:tc>
                <a:tc>
                  <a:txBody>
                    <a:bodyPr/>
                    <a:lstStyle/>
                    <a:p>
                      <a:pPr algn="ctr" fontAlgn="b"/>
                      <a:endParaRPr lang="en-US" sz="700" b="1" i="0" u="none" strike="noStrike">
                        <a:solidFill>
                          <a:srgbClr val="000000"/>
                        </a:solidFill>
                        <a:effectLst/>
                        <a:latin typeface="Arial"/>
                      </a:endParaRPr>
                    </a:p>
                  </a:txBody>
                  <a:tcPr marL="5637" marR="5637" marT="5637" marB="0" anchor="b"/>
                </a:tc>
                <a:tc>
                  <a:txBody>
                    <a:bodyPr/>
                    <a:lstStyle/>
                    <a:p>
                      <a:pPr algn="ctr" fontAlgn="b"/>
                      <a:endParaRPr lang="en-US" sz="700" b="1" i="0" u="none" strike="noStrike">
                        <a:solidFill>
                          <a:srgbClr val="000000"/>
                        </a:solidFill>
                        <a:effectLst/>
                        <a:latin typeface="Arial"/>
                      </a:endParaRPr>
                    </a:p>
                  </a:txBody>
                  <a:tcPr marL="5637" marR="5637" marT="5637" marB="0" anchor="b"/>
                </a:tc>
                <a:tc>
                  <a:txBody>
                    <a:bodyPr/>
                    <a:lstStyle/>
                    <a:p>
                      <a:pPr algn="ctr" fontAlgn="b"/>
                      <a:endParaRPr lang="en-US" sz="700" b="1" i="0" u="none" strike="noStrike">
                        <a:solidFill>
                          <a:srgbClr val="000000"/>
                        </a:solidFill>
                        <a:effectLst/>
                        <a:latin typeface="Arial"/>
                      </a:endParaRPr>
                    </a:p>
                  </a:txBody>
                  <a:tcPr marL="5637" marR="5637" marT="5637" marB="0" anchor="b"/>
                </a:tc>
                <a:tc>
                  <a:txBody>
                    <a:bodyPr/>
                    <a:lstStyle/>
                    <a:p>
                      <a:pPr algn="ctr" fontAlgn="b"/>
                      <a:endParaRPr lang="en-US" sz="900" b="0"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0" i="0" u="none" strike="noStrike">
                        <a:solidFill>
                          <a:srgbClr val="000000"/>
                        </a:solidFill>
                        <a:effectLst/>
                        <a:latin typeface="Arial"/>
                      </a:endParaRPr>
                    </a:p>
                  </a:txBody>
                  <a:tcPr marL="5637" marR="5637" marT="5637" marB="0" anchor="b"/>
                </a:tc>
                <a:tc>
                  <a:txBody>
                    <a:bodyPr/>
                    <a:lstStyle/>
                    <a:p>
                      <a:pPr algn="ctr" fontAlgn="b"/>
                      <a:endParaRPr lang="en-US" sz="900" b="0" i="0" u="none" strike="noStrike">
                        <a:solidFill>
                          <a:srgbClr val="000000"/>
                        </a:solidFill>
                        <a:effectLst/>
                        <a:latin typeface="Arial"/>
                      </a:endParaRPr>
                    </a:p>
                  </a:txBody>
                  <a:tcPr marL="5637" marR="5637" marT="5637" marB="0" anchor="b"/>
                </a:tc>
              </a:tr>
              <a:tr h="146555">
                <a:tc gridSpan="2">
                  <a:txBody>
                    <a:bodyPr/>
                    <a:lstStyle/>
                    <a:p>
                      <a:pPr algn="l" fontAlgn="b"/>
                      <a:r>
                        <a:rPr lang="en-US" sz="900" u="none" strike="noStrike">
                          <a:effectLst/>
                        </a:rPr>
                        <a:t>ADMINISTRATIVE COSTS</a:t>
                      </a:r>
                      <a:endParaRPr lang="en-US" sz="900" b="1" i="0" u="none" strike="noStrike">
                        <a:solidFill>
                          <a:srgbClr val="000000"/>
                        </a:solidFill>
                        <a:effectLst/>
                        <a:latin typeface="Arial"/>
                      </a:endParaRPr>
                    </a:p>
                  </a:txBody>
                  <a:tcPr marL="5637" marR="5637" marT="5637" marB="0" anchor="b"/>
                </a:tc>
                <a:tc hMerge="1">
                  <a:txBody>
                    <a:bodyPr/>
                    <a:lstStyle/>
                    <a:p>
                      <a:endParaRPr lang="en-US"/>
                    </a:p>
                  </a:txBody>
                  <a:tcPr/>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ctr" fontAlgn="b"/>
                      <a:endParaRPr lang="en-US" sz="700" b="1" i="0" u="none" strike="noStrike">
                        <a:solidFill>
                          <a:srgbClr val="000000"/>
                        </a:solidFill>
                        <a:effectLst/>
                        <a:latin typeface="Arial"/>
                      </a:endParaRPr>
                    </a:p>
                  </a:txBody>
                  <a:tcPr marL="5637" marR="5637" marT="5637" marB="0" anchor="b"/>
                </a:tc>
                <a:tc>
                  <a:txBody>
                    <a:bodyPr/>
                    <a:lstStyle/>
                    <a:p>
                      <a:pPr algn="ctr" fontAlgn="b"/>
                      <a:endParaRPr lang="en-US" sz="700" b="1" i="0" u="none" strike="noStrike">
                        <a:solidFill>
                          <a:srgbClr val="000000"/>
                        </a:solidFill>
                        <a:effectLst/>
                        <a:latin typeface="Arial"/>
                      </a:endParaRPr>
                    </a:p>
                  </a:txBody>
                  <a:tcPr marL="5637" marR="5637" marT="5637" marB="0" anchor="b"/>
                </a:tc>
                <a:tc>
                  <a:txBody>
                    <a:bodyPr/>
                    <a:lstStyle/>
                    <a:p>
                      <a:pPr algn="ctr" fontAlgn="b"/>
                      <a:endParaRPr lang="en-US" sz="700" b="1" i="0" u="none" strike="noStrike">
                        <a:solidFill>
                          <a:srgbClr val="000000"/>
                        </a:solidFill>
                        <a:effectLst/>
                        <a:latin typeface="Arial"/>
                      </a:endParaRPr>
                    </a:p>
                  </a:txBody>
                  <a:tcPr marL="5637" marR="5637" marT="5637" marB="0" anchor="b"/>
                </a:tc>
                <a:tc>
                  <a:txBody>
                    <a:bodyPr/>
                    <a:lstStyle/>
                    <a:p>
                      <a:pPr algn="ctr" fontAlgn="b"/>
                      <a:endParaRPr lang="en-US" sz="900" b="0"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a:t>
                      </a:r>
                      <a:endParaRPr lang="en-US" sz="900" b="0" i="0" u="none" strike="noStrike">
                        <a:solidFill>
                          <a:srgbClr val="000000"/>
                        </a:solidFill>
                        <a:effectLst/>
                        <a:latin typeface="Arial"/>
                      </a:endParaRPr>
                    </a:p>
                  </a:txBody>
                  <a:tcPr marL="5637" marR="5637" marT="5637" marB="0" anchor="b"/>
                </a:tc>
                <a:tc>
                  <a:txBody>
                    <a:bodyPr/>
                    <a:lstStyle/>
                    <a:p>
                      <a:pPr algn="ctr" fontAlgn="b"/>
                      <a:endParaRPr lang="en-US" sz="900" b="0" i="0" u="none" strike="noStrike">
                        <a:solidFill>
                          <a:srgbClr val="000000"/>
                        </a:solidFill>
                        <a:effectLst/>
                        <a:latin typeface="Arial"/>
                      </a:endParaRPr>
                    </a:p>
                  </a:txBody>
                  <a:tcPr marL="5637" marR="5637" marT="5637" marB="0" anchor="b"/>
                </a:tc>
              </a:tr>
              <a:tr h="222086">
                <a:tc>
                  <a:txBody>
                    <a:bodyPr/>
                    <a:lstStyle/>
                    <a:p>
                      <a:pPr algn="l" fontAlgn="b"/>
                      <a:endParaRPr lang="en-US" sz="900" b="0"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Payroll</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15,641.00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15,641.00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   </a:t>
                      </a:r>
                      <a:endParaRPr lang="en-US" sz="900" b="0" i="0" u="none" strike="noStrike">
                        <a:solidFill>
                          <a:srgbClr val="0000FF"/>
                        </a:solidFill>
                        <a:effectLst/>
                        <a:latin typeface="Arial"/>
                      </a:endParaRPr>
                    </a:p>
                  </a:txBody>
                  <a:tcPr marL="5637" marR="5637" marT="5637" marB="0" anchor="b"/>
                </a:tc>
                <a:tc>
                  <a:txBody>
                    <a:bodyPr/>
                    <a:lstStyle/>
                    <a:p>
                      <a:pPr algn="l" fontAlgn="b"/>
                      <a:r>
                        <a:rPr lang="en-US" sz="900" u="none" strike="noStrike">
                          <a:effectLst/>
                        </a:rPr>
                        <a:t>                     -   </a:t>
                      </a:r>
                      <a:endParaRPr lang="en-US" sz="900" b="0"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15,641.00 </a:t>
                      </a:r>
                      <a:endParaRPr lang="en-US" sz="900" b="0" i="0" u="none" strike="noStrike">
                        <a:solidFill>
                          <a:srgbClr val="000000"/>
                        </a:solidFill>
                        <a:effectLst/>
                        <a:latin typeface="Arial"/>
                      </a:endParaRPr>
                    </a:p>
                  </a:txBody>
                  <a:tcPr marL="5637" marR="5637" marT="5637" marB="0" anchor="b"/>
                </a:tc>
              </a:tr>
              <a:tr h="222086">
                <a:tc>
                  <a:txBody>
                    <a:bodyPr/>
                    <a:lstStyle/>
                    <a:p>
                      <a:pPr algn="l" fontAlgn="b"/>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15,641.00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15,641.00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15,641.00 </a:t>
                      </a:r>
                      <a:endParaRPr lang="en-US" sz="700" b="1" i="0" u="none" strike="noStrike">
                        <a:solidFill>
                          <a:srgbClr val="000000"/>
                        </a:solidFill>
                        <a:effectLst/>
                        <a:latin typeface="Arial"/>
                      </a:endParaRPr>
                    </a:p>
                  </a:txBody>
                  <a:tcPr marL="5637" marR="5637" marT="5637" marB="0" anchor="b"/>
                </a:tc>
              </a:tr>
              <a:tr h="152191">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FF"/>
                        </a:solidFill>
                        <a:effectLst/>
                        <a:latin typeface="Arial"/>
                      </a:endParaRPr>
                    </a:p>
                  </a:txBody>
                  <a:tcPr marL="5637" marR="5637" marT="5637" marB="0" anchor="b"/>
                </a:tc>
                <a:tc>
                  <a:txBody>
                    <a:bodyPr/>
                    <a:lstStyle/>
                    <a:p>
                      <a:pPr algn="l" fontAlgn="b"/>
                      <a:r>
                        <a:rPr lang="en-US" sz="900" u="none" strike="noStrike">
                          <a:effectLst/>
                        </a:rPr>
                        <a:t> </a:t>
                      </a:r>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00"/>
                        </a:solidFill>
                        <a:effectLst/>
                        <a:latin typeface="Arial"/>
                      </a:endParaRPr>
                    </a:p>
                  </a:txBody>
                  <a:tcPr marL="5637" marR="5637" marT="5637" marB="0" anchor="b"/>
                </a:tc>
              </a:tr>
              <a:tr h="146555">
                <a:tc gridSpan="2">
                  <a:txBody>
                    <a:bodyPr/>
                    <a:lstStyle/>
                    <a:p>
                      <a:pPr algn="l" fontAlgn="b"/>
                      <a:r>
                        <a:rPr lang="en-US" sz="900" u="none" strike="noStrike">
                          <a:effectLst/>
                        </a:rPr>
                        <a:t>PROGRAM SERVICES COST</a:t>
                      </a:r>
                      <a:endParaRPr lang="en-US" sz="900" b="1" i="0" u="none" strike="noStrike">
                        <a:solidFill>
                          <a:srgbClr val="000000"/>
                        </a:solidFill>
                        <a:effectLst/>
                        <a:latin typeface="Arial"/>
                      </a:endParaRPr>
                    </a:p>
                  </a:txBody>
                  <a:tcPr marL="5637" marR="5637" marT="5637" marB="0" anchor="b"/>
                </a:tc>
                <a:tc hMerge="1">
                  <a:txBody>
                    <a:bodyPr/>
                    <a:lstStyle/>
                    <a:p>
                      <a:endParaRPr lang="en-US"/>
                    </a:p>
                  </a:txBody>
                  <a:tcPr/>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FF"/>
                        </a:solidFill>
                        <a:effectLst/>
                        <a:latin typeface="Arial"/>
                      </a:endParaRPr>
                    </a:p>
                  </a:txBody>
                  <a:tcPr marL="5637" marR="5637" marT="5637" marB="0" anchor="b"/>
                </a:tc>
                <a:tc>
                  <a:txBody>
                    <a:bodyPr/>
                    <a:lstStyle/>
                    <a:p>
                      <a:pPr algn="l" fontAlgn="b"/>
                      <a:r>
                        <a:rPr lang="en-US" sz="900" u="none" strike="noStrike">
                          <a:effectLst/>
                        </a:rPr>
                        <a:t> </a:t>
                      </a:r>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00"/>
                        </a:solidFill>
                        <a:effectLst/>
                        <a:latin typeface="Arial"/>
                      </a:endParaRPr>
                    </a:p>
                  </a:txBody>
                  <a:tcPr marL="5637" marR="5637" marT="5637" marB="0" anchor="b"/>
                </a:tc>
              </a:tr>
              <a:tr h="222086">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Payroll</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375,000.00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(12,009.00)</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362,991.00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12,486.92 </a:t>
                      </a:r>
                      <a:endParaRPr lang="en-US" sz="900" b="0" i="0" u="none" strike="noStrike">
                        <a:solidFill>
                          <a:srgbClr val="0000FF"/>
                        </a:solidFill>
                        <a:effectLst/>
                        <a:latin typeface="Arial"/>
                      </a:endParaRPr>
                    </a:p>
                  </a:txBody>
                  <a:tcPr marL="5637" marR="5637" marT="5637" marB="0" anchor="b"/>
                </a:tc>
                <a:tc>
                  <a:txBody>
                    <a:bodyPr/>
                    <a:lstStyle/>
                    <a:p>
                      <a:pPr algn="l" fontAlgn="b"/>
                      <a:r>
                        <a:rPr lang="en-US" sz="900" u="none" strike="noStrike">
                          <a:effectLst/>
                        </a:rPr>
                        <a:t>          12,486.92 </a:t>
                      </a:r>
                      <a:endParaRPr lang="en-US" sz="900" b="0"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350,504.08 </a:t>
                      </a:r>
                      <a:endParaRPr lang="en-US" sz="900" b="0" i="0" u="none" strike="noStrike">
                        <a:solidFill>
                          <a:srgbClr val="000000"/>
                        </a:solidFill>
                        <a:effectLst/>
                        <a:latin typeface="Arial"/>
                      </a:endParaRPr>
                    </a:p>
                  </a:txBody>
                  <a:tcPr marL="5637" marR="5637" marT="5637" marB="0" anchor="b"/>
                </a:tc>
              </a:tr>
              <a:tr h="222086">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Prof &amp; Contracted Srvs</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54,000.00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54,000.00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280.32 </a:t>
                      </a:r>
                      <a:endParaRPr lang="en-US" sz="900" b="0" i="0" u="none" strike="noStrike">
                        <a:solidFill>
                          <a:srgbClr val="0000FF"/>
                        </a:solidFill>
                        <a:effectLst/>
                        <a:latin typeface="Arial"/>
                      </a:endParaRPr>
                    </a:p>
                  </a:txBody>
                  <a:tcPr marL="5637" marR="5637" marT="5637" marB="0" anchor="b"/>
                </a:tc>
                <a:tc>
                  <a:txBody>
                    <a:bodyPr/>
                    <a:lstStyle/>
                    <a:p>
                      <a:pPr algn="l" fontAlgn="b"/>
                      <a:r>
                        <a:rPr lang="en-US" sz="900" u="none" strike="noStrike">
                          <a:effectLst/>
                        </a:rPr>
                        <a:t>              280.32 </a:t>
                      </a:r>
                      <a:endParaRPr lang="en-US" sz="900" b="0"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53,719.68 </a:t>
                      </a:r>
                      <a:endParaRPr lang="en-US" sz="900" b="0" i="0" u="none" strike="noStrike">
                        <a:solidFill>
                          <a:srgbClr val="000000"/>
                        </a:solidFill>
                        <a:effectLst/>
                        <a:latin typeface="Arial"/>
                      </a:endParaRPr>
                    </a:p>
                  </a:txBody>
                  <a:tcPr marL="5637" marR="5637" marT="5637" marB="0" anchor="b"/>
                </a:tc>
              </a:tr>
              <a:tr h="222086">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Supplies &amp; Materials</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27,399.00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27,399.00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1,285.42 </a:t>
                      </a:r>
                      <a:endParaRPr lang="en-US" sz="900" b="0" i="0" u="none" strike="noStrike">
                        <a:solidFill>
                          <a:srgbClr val="0000FF"/>
                        </a:solidFill>
                        <a:effectLst/>
                        <a:latin typeface="Arial"/>
                      </a:endParaRPr>
                    </a:p>
                  </a:txBody>
                  <a:tcPr marL="5637" marR="5637" marT="5637" marB="0" anchor="b"/>
                </a:tc>
                <a:tc>
                  <a:txBody>
                    <a:bodyPr/>
                    <a:lstStyle/>
                    <a:p>
                      <a:pPr algn="l" fontAlgn="b"/>
                      <a:r>
                        <a:rPr lang="en-US" sz="900" u="none" strike="noStrike">
                          <a:effectLst/>
                        </a:rPr>
                        <a:t>            1,285.42 </a:t>
                      </a:r>
                      <a:endParaRPr lang="en-US" sz="900" b="0"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26,113.58 </a:t>
                      </a:r>
                      <a:endParaRPr lang="en-US" sz="900" b="0" i="0" u="none" strike="noStrike">
                        <a:solidFill>
                          <a:srgbClr val="000000"/>
                        </a:solidFill>
                        <a:effectLst/>
                        <a:latin typeface="Arial"/>
                      </a:endParaRPr>
                    </a:p>
                  </a:txBody>
                  <a:tcPr marL="5637" marR="5637" marT="5637" marB="0" anchor="b"/>
                </a:tc>
              </a:tr>
              <a:tr h="222086">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Other Operating Expenses</a:t>
                      </a:r>
                      <a:endParaRPr lang="en-US" sz="9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17,000.00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17,000.00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309.50 </a:t>
                      </a:r>
                      <a:endParaRPr lang="en-US" sz="900" b="0" i="0" u="none" strike="noStrike">
                        <a:solidFill>
                          <a:srgbClr val="0000FF"/>
                        </a:solidFill>
                        <a:effectLst/>
                        <a:latin typeface="Arial"/>
                      </a:endParaRPr>
                    </a:p>
                  </a:txBody>
                  <a:tcPr marL="5637" marR="5637" marT="5637" marB="0" anchor="b"/>
                </a:tc>
                <a:tc>
                  <a:txBody>
                    <a:bodyPr/>
                    <a:lstStyle/>
                    <a:p>
                      <a:pPr algn="l" fontAlgn="b"/>
                      <a:r>
                        <a:rPr lang="en-US" sz="900" u="none" strike="noStrike">
                          <a:effectLst/>
                        </a:rPr>
                        <a:t>              309.50 </a:t>
                      </a:r>
                      <a:endParaRPr lang="en-US" sz="900" b="0" i="0" u="none" strike="noStrike">
                        <a:solidFill>
                          <a:srgbClr val="000000"/>
                        </a:solidFill>
                        <a:effectLst/>
                        <a:latin typeface="Arial"/>
                      </a:endParaRPr>
                    </a:p>
                  </a:txBody>
                  <a:tcPr marL="5637" marR="5637" marT="5637" marB="0" anchor="b"/>
                </a:tc>
                <a:tc>
                  <a:txBody>
                    <a:bodyPr/>
                    <a:lstStyle/>
                    <a:p>
                      <a:pPr algn="l" fontAlgn="b"/>
                      <a:r>
                        <a:rPr lang="en-US" sz="900" u="none" strike="noStrike">
                          <a:effectLst/>
                        </a:rPr>
                        <a:t>     16,690.50 </a:t>
                      </a:r>
                      <a:endParaRPr lang="en-US" sz="900" b="0" i="0" u="none" strike="noStrike">
                        <a:solidFill>
                          <a:srgbClr val="000000"/>
                        </a:solidFill>
                        <a:effectLst/>
                        <a:latin typeface="Arial"/>
                      </a:endParaRPr>
                    </a:p>
                  </a:txBody>
                  <a:tcPr marL="5637" marR="5637" marT="5637" marB="0" anchor="b"/>
                </a:tc>
              </a:tr>
              <a:tr h="222086">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473,399.00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(12,009.00)</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461,390.00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14,362.16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14,362.16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447,027.84 </a:t>
                      </a:r>
                      <a:endParaRPr lang="en-US" sz="700" b="1" i="0" u="none" strike="noStrike">
                        <a:solidFill>
                          <a:srgbClr val="000000"/>
                        </a:solidFill>
                        <a:effectLst/>
                        <a:latin typeface="Arial"/>
                      </a:endParaRPr>
                    </a:p>
                  </a:txBody>
                  <a:tcPr marL="5637" marR="5637" marT="5637" marB="0" anchor="b"/>
                </a:tc>
              </a:tr>
              <a:tr h="152191">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FF"/>
                        </a:solidFill>
                        <a:effectLst/>
                        <a:latin typeface="Arial"/>
                      </a:endParaRPr>
                    </a:p>
                  </a:txBody>
                  <a:tcPr marL="5637" marR="5637" marT="5637" marB="0" anchor="b"/>
                </a:tc>
                <a:tc>
                  <a:txBody>
                    <a:bodyPr/>
                    <a:lstStyle/>
                    <a:p>
                      <a:pPr algn="l" fontAlgn="b"/>
                      <a:r>
                        <a:rPr lang="en-US" sz="900" u="none" strike="noStrike">
                          <a:effectLst/>
                        </a:rPr>
                        <a:t> </a:t>
                      </a:r>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00"/>
                        </a:solidFill>
                        <a:effectLst/>
                        <a:latin typeface="Arial"/>
                      </a:endParaRPr>
                    </a:p>
                  </a:txBody>
                  <a:tcPr marL="5637" marR="5637" marT="5637" marB="0" anchor="b"/>
                </a:tc>
              </a:tr>
              <a:tr h="222086">
                <a:tc gridSpan="2">
                  <a:txBody>
                    <a:bodyPr/>
                    <a:lstStyle/>
                    <a:p>
                      <a:pPr algn="l" fontAlgn="b"/>
                      <a:r>
                        <a:rPr lang="en-US" sz="900" u="none" strike="noStrike">
                          <a:effectLst/>
                        </a:rPr>
                        <a:t>TOTAL FUNDS</a:t>
                      </a:r>
                      <a:endParaRPr lang="en-US" sz="900" b="1" i="0" u="none" strike="noStrike">
                        <a:solidFill>
                          <a:srgbClr val="000000"/>
                        </a:solidFill>
                        <a:effectLst/>
                        <a:latin typeface="Arial"/>
                      </a:endParaRPr>
                    </a:p>
                  </a:txBody>
                  <a:tcPr marL="5637" marR="5637" marT="5637" marB="0" anchor="b"/>
                </a:tc>
                <a:tc hMerge="1">
                  <a:txBody>
                    <a:bodyPr/>
                    <a:lstStyle/>
                    <a:p>
                      <a:endParaRPr lang="en-US"/>
                    </a:p>
                  </a:txBody>
                  <a:tcPr/>
                </a:tc>
                <a:tc>
                  <a:txBody>
                    <a:bodyPr/>
                    <a:lstStyle/>
                    <a:p>
                      <a:pPr algn="l" fontAlgn="b"/>
                      <a:r>
                        <a:rPr lang="en-US" sz="700" u="none" strike="noStrike">
                          <a:effectLst/>
                        </a:rPr>
                        <a:t> $       489,040.00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(12,009.00)</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477,031.00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14,362.16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14,362.16 </a:t>
                      </a:r>
                      <a:endParaRPr lang="en-US" sz="700" b="1" i="0" u="none" strike="noStrike">
                        <a:solidFill>
                          <a:srgbClr val="000000"/>
                        </a:solidFill>
                        <a:effectLst/>
                        <a:latin typeface="Arial"/>
                      </a:endParaRPr>
                    </a:p>
                  </a:txBody>
                  <a:tcPr marL="5637" marR="5637" marT="5637" marB="0" anchor="b"/>
                </a:tc>
                <a:tc>
                  <a:txBody>
                    <a:bodyPr/>
                    <a:lstStyle/>
                    <a:p>
                      <a:pPr algn="l" fontAlgn="b"/>
                      <a:r>
                        <a:rPr lang="en-US" sz="700" u="none" strike="noStrike">
                          <a:effectLst/>
                        </a:rPr>
                        <a:t> $       462,668.84 </a:t>
                      </a:r>
                      <a:endParaRPr lang="en-US" sz="700" b="1" i="0" u="none" strike="noStrike">
                        <a:solidFill>
                          <a:srgbClr val="000000"/>
                        </a:solidFill>
                        <a:effectLst/>
                        <a:latin typeface="Arial"/>
                      </a:endParaRPr>
                    </a:p>
                  </a:txBody>
                  <a:tcPr marL="5637" marR="5637" marT="5637" marB="0" anchor="b"/>
                </a:tc>
              </a:tr>
              <a:tr h="152191">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9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700" b="1"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a:solidFill>
                          <a:srgbClr val="0000FF"/>
                        </a:solidFill>
                        <a:effectLst/>
                        <a:latin typeface="Arial"/>
                      </a:endParaRPr>
                    </a:p>
                  </a:txBody>
                  <a:tcPr marL="5637" marR="5637" marT="5637" marB="0" anchor="b"/>
                </a:tc>
                <a:tc>
                  <a:txBody>
                    <a:bodyPr/>
                    <a:lstStyle/>
                    <a:p>
                      <a:pPr algn="l" fontAlgn="b"/>
                      <a:r>
                        <a:rPr lang="en-US" sz="900" u="none" strike="noStrike">
                          <a:effectLst/>
                        </a:rPr>
                        <a:t> </a:t>
                      </a:r>
                      <a:endParaRPr lang="en-US" sz="900" b="0" i="0" u="none" strike="noStrike">
                        <a:solidFill>
                          <a:srgbClr val="000000"/>
                        </a:solidFill>
                        <a:effectLst/>
                        <a:latin typeface="Arial"/>
                      </a:endParaRPr>
                    </a:p>
                  </a:txBody>
                  <a:tcPr marL="5637" marR="5637" marT="5637" marB="0" anchor="b"/>
                </a:tc>
                <a:tc>
                  <a:txBody>
                    <a:bodyPr/>
                    <a:lstStyle/>
                    <a:p>
                      <a:pPr algn="l" fontAlgn="b"/>
                      <a:endParaRPr lang="en-US" sz="900" b="0" i="0" u="none" strike="noStrike" dirty="0">
                        <a:solidFill>
                          <a:srgbClr val="000000"/>
                        </a:solidFill>
                        <a:effectLst/>
                        <a:latin typeface="Arial"/>
                      </a:endParaRPr>
                    </a:p>
                  </a:txBody>
                  <a:tcPr marL="5637" marR="5637" marT="5637" marB="0" anchor="b"/>
                </a:tc>
              </a:tr>
            </a:tbl>
          </a:graphicData>
        </a:graphic>
      </p:graphicFrame>
    </p:spTree>
    <p:extLst>
      <p:ext uri="{BB962C8B-B14F-4D97-AF65-F5344CB8AC3E}">
        <p14:creationId xmlns:p14="http://schemas.microsoft.com/office/powerpoint/2010/main" val="1618076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title="Table"/>
          <p:cNvGraphicFramePr>
            <a:graphicFrameLocks noChangeAspect="1"/>
          </p:cNvGraphicFramePr>
          <p:nvPr>
            <p:extLst>
              <p:ext uri="{D42A27DB-BD31-4B8C-83A1-F6EECF244321}">
                <p14:modId xmlns:p14="http://schemas.microsoft.com/office/powerpoint/2010/main" val="1421217915"/>
              </p:ext>
            </p:extLst>
          </p:nvPr>
        </p:nvGraphicFramePr>
        <p:xfrm>
          <a:off x="609600" y="990600"/>
          <a:ext cx="8001000" cy="1809750"/>
        </p:xfrm>
        <a:graphic>
          <a:graphicData uri="http://schemas.openxmlformats.org/presentationml/2006/ole">
            <mc:AlternateContent xmlns:mc="http://schemas.openxmlformats.org/markup-compatibility/2006">
              <mc:Choice xmlns:v="urn:schemas-microsoft-com:vml" Requires="v">
                <p:oleObj spid="_x0000_s4100" name="Worksheet" r:id="rId4" imgW="6959566" imgH="1809776" progId="Excel.Sheet.12">
                  <p:embed/>
                </p:oleObj>
              </mc:Choice>
              <mc:Fallback>
                <p:oleObj name="Worksheet" r:id="rId4" imgW="6959566" imgH="1809776" progId="Excel.Sheet.12">
                  <p:embed/>
                  <p:pic>
                    <p:nvPicPr>
                      <p:cNvPr id="0" name=""/>
                      <p:cNvPicPr/>
                      <p:nvPr/>
                    </p:nvPicPr>
                    <p:blipFill>
                      <a:blip r:embed="rId5"/>
                      <a:stretch>
                        <a:fillRect/>
                      </a:stretch>
                    </p:blipFill>
                    <p:spPr>
                      <a:xfrm>
                        <a:off x="609600" y="990600"/>
                        <a:ext cx="8001000" cy="1809750"/>
                      </a:xfrm>
                      <a:prstGeom prst="rect">
                        <a:avLst/>
                      </a:prstGeom>
                    </p:spPr>
                  </p:pic>
                </p:oleObj>
              </mc:Fallback>
            </mc:AlternateContent>
          </a:graphicData>
        </a:graphic>
      </p:graphicFrame>
      <p:sp>
        <p:nvSpPr>
          <p:cNvPr id="2" name="Title 1" hidden="1"/>
          <p:cNvSpPr>
            <a:spLocks noGrp="1"/>
          </p:cNvSpPr>
          <p:nvPr>
            <p:ph type="title" idx="4294967295"/>
          </p:nvPr>
        </p:nvSpPr>
        <p:spPr/>
        <p:txBody>
          <a:bodyPr/>
          <a:lstStyle/>
          <a:p>
            <a:r>
              <a:rPr lang="en-US" dirty="0" smtClean="0"/>
              <a:t>Chart</a:t>
            </a:r>
            <a:endParaRPr lang="en-US" dirty="0"/>
          </a:p>
        </p:txBody>
      </p:sp>
    </p:spTree>
    <p:extLst>
      <p:ext uri="{BB962C8B-B14F-4D97-AF65-F5344CB8AC3E}">
        <p14:creationId xmlns:p14="http://schemas.microsoft.com/office/powerpoint/2010/main" val="4082935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Allocations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Furthermore, if the LCOT East Texas Consortium, as a whole, does not meet the 60% by December 31, 2016 performance measure, then AC will not receive its equivalent Performance Based funding of $313.  If the LCOT East Texas Consortium, as a whole, does meet its performance measures, but AC does not meet those measures for AC, then AC will not receive its equivalent Performance Based funding.  If AC does not spend all of its 16-17 allocation then any money left over </a:t>
            </a:r>
            <a:r>
              <a:rPr lang="en-US" i="1" u="sng" dirty="0"/>
              <a:t>may</a:t>
            </a:r>
            <a:r>
              <a:rPr lang="en-US" dirty="0"/>
              <a:t> be retained by LCOT, the lead organization.  LCOT also has the authority to reduce AC’s funding during the 16-17 program year if LCOT deems AC will not be able to meet its spending and program goals.  In this case, LCOT has the authority to move money to another provider who is exceeding their spending and program goals.  This sort of transfer of funding only applies to 16-17 and does not necessarily apply to future contract years.  However, if LCOT deems that AC has a pattern of not meeting spending and performance goals, then LCOT may reduce future AC allocations accordingly. Additionally, a portion of the $1,189  for Professional Development allocated to AC may be required to be spent on consortium wide training should LCOT consider that to be in the best interest of the entire consortium.</a:t>
            </a:r>
          </a:p>
          <a:p>
            <a:endParaRPr lang="en-US" dirty="0"/>
          </a:p>
        </p:txBody>
      </p:sp>
    </p:spTree>
    <p:extLst>
      <p:ext uri="{BB962C8B-B14F-4D97-AF65-F5344CB8AC3E}">
        <p14:creationId xmlns:p14="http://schemas.microsoft.com/office/powerpoint/2010/main" val="787887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Billing and Payment</a:t>
            </a:r>
            <a:endParaRPr lang="en-US" dirty="0"/>
          </a:p>
        </p:txBody>
      </p:sp>
      <p:sp>
        <p:nvSpPr>
          <p:cNvPr id="3" name="Content Placeholder 2"/>
          <p:cNvSpPr>
            <a:spLocks noGrp="1"/>
          </p:cNvSpPr>
          <p:nvPr>
            <p:ph idx="1"/>
          </p:nvPr>
        </p:nvSpPr>
        <p:spPr/>
        <p:txBody>
          <a:bodyPr>
            <a:normAutofit fontScale="70000" lnSpcReduction="20000"/>
          </a:bodyPr>
          <a:lstStyle/>
          <a:p>
            <a:r>
              <a:rPr lang="en-US" b="1" u="sng" dirty="0"/>
              <a:t>ARTICLE III – COST, BILLING AND PAYMENT</a:t>
            </a:r>
            <a:endParaRPr lang="en-US" dirty="0"/>
          </a:p>
          <a:p>
            <a:pPr lvl="0"/>
            <a:r>
              <a:rPr lang="en-US" dirty="0"/>
              <a:t>This sub-agreement provides for payment within the following limitations and characteristics:</a:t>
            </a:r>
          </a:p>
          <a:p>
            <a:pPr lvl="0"/>
            <a:r>
              <a:rPr lang="en-US" dirty="0"/>
              <a:t>AC must submit Request for Reimbursement (</a:t>
            </a:r>
            <a:r>
              <a:rPr lang="en-US" dirty="0" err="1"/>
              <a:t>RfR</a:t>
            </a:r>
            <a:r>
              <a:rPr lang="en-US" dirty="0"/>
              <a:t>) forms to LCOT by the day required by LCOT.  The required date will be somewhere between the 10</a:t>
            </a:r>
            <a:r>
              <a:rPr lang="en-US" baseline="30000" dirty="0"/>
              <a:t>th</a:t>
            </a:r>
            <a:r>
              <a:rPr lang="en-US" dirty="0"/>
              <a:t> and 15</a:t>
            </a:r>
            <a:r>
              <a:rPr lang="en-US" baseline="30000" dirty="0"/>
              <a:t>th</a:t>
            </a:r>
            <a:r>
              <a:rPr lang="en-US" dirty="0"/>
              <a:t> day of the following month after expenditures have been incurred.  The date will be decided by LCOT based on how the calendar in general and the calendar in relation to holidays falls. LCOT will review the expenditures and then submit them to TJC.</a:t>
            </a:r>
          </a:p>
          <a:p>
            <a:pPr lvl="0"/>
            <a:r>
              <a:rPr lang="en-US" dirty="0"/>
              <a:t>LCOT will also assign a date for any corrections that need to be made by AC on a given month’s </a:t>
            </a:r>
            <a:r>
              <a:rPr lang="en-US" dirty="0" err="1"/>
              <a:t>RfR</a:t>
            </a:r>
            <a:r>
              <a:rPr lang="en-US" dirty="0"/>
              <a:t>.  If AC does not meet this possible second deadline, then reimbursement to AC may be delayed until the following month.</a:t>
            </a:r>
          </a:p>
          <a:p>
            <a:pPr lvl="0"/>
            <a:r>
              <a:rPr lang="en-US" dirty="0"/>
              <a:t>AC will NOT make any changes to its Financial EXCEL report without written permission from LCOT.  An email from LCOT does count as written permission.</a:t>
            </a:r>
          </a:p>
          <a:p>
            <a:pPr lvl="0"/>
            <a:r>
              <a:rPr lang="en-US" dirty="0"/>
              <a:t>TJC will make payment on all invoices submitted in accordance with the terms of this agreement. Following June 30, 2017, should there be any corrected </a:t>
            </a:r>
            <a:r>
              <a:rPr lang="en-US" dirty="0" err="1"/>
              <a:t>RfR’s</a:t>
            </a:r>
            <a:r>
              <a:rPr lang="en-US" dirty="0"/>
              <a:t> that need to be submitted, then AC will submit “Final” </a:t>
            </a:r>
            <a:r>
              <a:rPr lang="en-US" dirty="0" err="1"/>
              <a:t>RfR</a:t>
            </a:r>
            <a:r>
              <a:rPr lang="en-US" dirty="0"/>
              <a:t>  by July 25, 2017.</a:t>
            </a:r>
          </a:p>
          <a:p>
            <a:endParaRPr lang="en-US" dirty="0"/>
          </a:p>
        </p:txBody>
      </p:sp>
    </p:spTree>
    <p:extLst>
      <p:ext uri="{BB962C8B-B14F-4D97-AF65-F5344CB8AC3E}">
        <p14:creationId xmlns:p14="http://schemas.microsoft.com/office/powerpoint/2010/main" val="2047279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1135</TotalTime>
  <Words>939</Words>
  <Application>Microsoft Office PowerPoint</Application>
  <PresentationFormat>On-screen Show (4:3)</PresentationFormat>
  <Paragraphs>165</Paragraphs>
  <Slides>10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Century Gothic</vt:lpstr>
      <vt:lpstr>Courier New</vt:lpstr>
      <vt:lpstr>Palatino Linotype</vt:lpstr>
      <vt:lpstr>Executive</vt:lpstr>
      <vt:lpstr>Worksheet</vt:lpstr>
      <vt:lpstr>Subrecipient Contracts</vt:lpstr>
      <vt:lpstr>Recommended Elements of a Subcontract</vt:lpstr>
      <vt:lpstr>Recommended Elements of a Subcontract</vt:lpstr>
      <vt:lpstr>Statement of Work</vt:lpstr>
      <vt:lpstr>Period of Performance and Allocations</vt:lpstr>
      <vt:lpstr>Cost Table</vt:lpstr>
      <vt:lpstr>Chart</vt:lpstr>
      <vt:lpstr>More on Allocations</vt:lpstr>
      <vt:lpstr>Cost, Billing and Payment</vt:lpstr>
      <vt:lpstr>Remaining Articles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Subrecipient Contracts</dc:title>
  <dc:creator>Director</dc:creator>
  <cp:lastModifiedBy>Goyco, Jorge A</cp:lastModifiedBy>
  <cp:revision>6</cp:revision>
  <dcterms:created xsi:type="dcterms:W3CDTF">2016-09-06T21:29:39Z</dcterms:created>
  <dcterms:modified xsi:type="dcterms:W3CDTF">2018-04-19T20:41:38Z</dcterms:modified>
</cp:coreProperties>
</file>